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2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5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>
        <p:scale>
          <a:sx n="60" d="100"/>
          <a:sy n="60" d="100"/>
        </p:scale>
        <p:origin x="165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BA36C4C-C495-41F0-BD2B-95799468EAA0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CCE4A52-E66A-4FF9-9815-A4AE4C1A14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84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6C4C-C495-41F0-BD2B-95799468EAA0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A52-E66A-4FF9-9815-A4AE4C1A14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573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BA36C4C-C495-41F0-BD2B-95799468EAA0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CCE4A52-E66A-4FF9-9815-A4AE4C1A14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4078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BA36C4C-C495-41F0-BD2B-95799468EAA0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CCE4A52-E66A-4FF9-9815-A4AE4C1A142C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26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BA36C4C-C495-41F0-BD2B-95799468EAA0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CCE4A52-E66A-4FF9-9815-A4AE4C1A14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9986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6C4C-C495-41F0-BD2B-95799468EAA0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A52-E66A-4FF9-9815-A4AE4C1A14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1188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6C4C-C495-41F0-BD2B-95799468EAA0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A52-E66A-4FF9-9815-A4AE4C1A14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5210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6C4C-C495-41F0-BD2B-95799468EAA0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A52-E66A-4FF9-9815-A4AE4C1A14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0325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BA36C4C-C495-41F0-BD2B-95799468EAA0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CCE4A52-E66A-4FF9-9815-A4AE4C1A14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506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6C4C-C495-41F0-BD2B-95799468EAA0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A52-E66A-4FF9-9815-A4AE4C1A14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289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BA36C4C-C495-41F0-BD2B-95799468EAA0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CCE4A52-E66A-4FF9-9815-A4AE4C1A14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90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6C4C-C495-41F0-BD2B-95799468EAA0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A52-E66A-4FF9-9815-A4AE4C1A14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98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6C4C-C495-41F0-BD2B-95799468EAA0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A52-E66A-4FF9-9815-A4AE4C1A14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521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6C4C-C495-41F0-BD2B-95799468EAA0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A52-E66A-4FF9-9815-A4AE4C1A14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059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6C4C-C495-41F0-BD2B-95799468EAA0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A52-E66A-4FF9-9815-A4AE4C1A14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617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6C4C-C495-41F0-BD2B-95799468EAA0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A52-E66A-4FF9-9815-A4AE4C1A14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897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6C4C-C495-41F0-BD2B-95799468EAA0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4A52-E66A-4FF9-9815-A4AE4C1A14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977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36C4C-C495-41F0-BD2B-95799468EAA0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E4A52-E66A-4FF9-9815-A4AE4C1A142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917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  <p:sldLayoutId id="2147484584" r:id="rId12"/>
    <p:sldLayoutId id="2147484585" r:id="rId13"/>
    <p:sldLayoutId id="2147484586" r:id="rId14"/>
    <p:sldLayoutId id="2147484587" r:id="rId15"/>
    <p:sldLayoutId id="2147484588" r:id="rId16"/>
    <p:sldLayoutId id="21474845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8062912" cy="2366960"/>
          </a:xfrm>
        </p:spPr>
        <p:txBody>
          <a:bodyPr>
            <a:noAutofit/>
          </a:bodyPr>
          <a:lstStyle/>
          <a:p>
            <a:pPr algn="ctr"/>
            <a:r>
              <a:rPr lang="es-CO" sz="4800" dirty="0" smtClean="0">
                <a:solidFill>
                  <a:schemeClr val="tx1">
                    <a:lumMod val="95000"/>
                  </a:schemeClr>
                </a:solidFill>
              </a:rPr>
              <a:t>PROPUESTA DE BIENESTAR SOCIAL LABORAL.</a:t>
            </a:r>
            <a:endParaRPr lang="es-CO" sz="4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17108" t="14248" r="34568" b="74345"/>
          <a:stretch/>
        </p:blipFill>
        <p:spPr bwMode="auto">
          <a:xfrm>
            <a:off x="1219122" y="2780928"/>
            <a:ext cx="6624736" cy="1669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b="1" dirty="0"/>
              <a:t>ALIMENTACIÓN </a:t>
            </a:r>
            <a:endParaRPr lang="es-CO" dirty="0"/>
          </a:p>
          <a:p>
            <a:r>
              <a:rPr lang="es-CO" b="1" dirty="0"/>
              <a:t>ACTIVIDAD  1</a:t>
            </a:r>
            <a:endParaRPr lang="es-CO" b="1" i="1" dirty="0"/>
          </a:p>
          <a:p>
            <a:r>
              <a:rPr lang="es-CO" dirty="0"/>
              <a:t>Brindar a los empleados alimentos y bebidas  durante su horario de trabajo</a:t>
            </a:r>
          </a:p>
          <a:p>
            <a:r>
              <a:rPr lang="es-CO" b="1" dirty="0"/>
              <a:t>RESPONSABLE:</a:t>
            </a:r>
            <a:r>
              <a:rPr lang="es-CO" dirty="0"/>
              <a:t> Área de bienestar laboral.</a:t>
            </a:r>
          </a:p>
          <a:p>
            <a:r>
              <a:rPr lang="es-CO" b="1" dirty="0"/>
              <a:t>BENEFICIARIOS:</a:t>
            </a:r>
            <a:r>
              <a:rPr lang="es-CO" dirty="0"/>
              <a:t> Empleados.</a:t>
            </a:r>
          </a:p>
          <a:p>
            <a:r>
              <a:rPr lang="es-CO" b="1" dirty="0" smtClean="0"/>
              <a:t>RECURSOS: recurso</a:t>
            </a:r>
            <a:r>
              <a:rPr lang="es-CO" dirty="0" smtClean="0"/>
              <a:t> </a:t>
            </a:r>
            <a:r>
              <a:rPr lang="es-CO" dirty="0"/>
              <a:t>humano, restaurante y alimentos</a:t>
            </a:r>
          </a:p>
          <a:p>
            <a:r>
              <a:rPr lang="es-CO" b="1" dirty="0"/>
              <a:t>DURACION:</a:t>
            </a:r>
            <a:r>
              <a:rPr lang="es-CO" dirty="0"/>
              <a:t>1 alimento y bebida diariamente</a:t>
            </a:r>
          </a:p>
          <a:p>
            <a:r>
              <a:rPr lang="es-CO" b="1" dirty="0"/>
              <a:t>EVALUACION: </a:t>
            </a:r>
            <a:r>
              <a:rPr lang="es-CO" dirty="0"/>
              <a:t>Encuesta de satisfacción del evento.</a:t>
            </a:r>
          </a:p>
          <a:p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b="1" dirty="0" smtClean="0">
                <a:latin typeface="Arial" pitchFamily="34" charset="0"/>
                <a:cs typeface="Arial" pitchFamily="34" charset="0"/>
              </a:rPr>
              <a:t>Salud ocupacional</a:t>
            </a:r>
          </a:p>
          <a:p>
            <a:pPr>
              <a:buNone/>
            </a:pPr>
            <a:r>
              <a:rPr lang="es-CO" b="1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es-CO" dirty="0"/>
              <a:t>Mejorar las condiciones de trabajo, preparar al personal para una evacuación e identificar debilidades y fortalezas en caso de emergencia.</a:t>
            </a:r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O" b="1" dirty="0"/>
              <a:t>SALUD OCUPACIONAL</a:t>
            </a:r>
            <a:endParaRPr lang="es-CO" dirty="0"/>
          </a:p>
          <a:p>
            <a:r>
              <a:rPr lang="es-CO" b="1" dirty="0"/>
              <a:t>ACTIVIDAD 1</a:t>
            </a:r>
            <a:endParaRPr lang="es-CO" b="1" i="1" dirty="0"/>
          </a:p>
          <a:p>
            <a:r>
              <a:rPr lang="es-CO" dirty="0"/>
              <a:t>Realizar capacitación a las brigadas de emergencia.</a:t>
            </a:r>
          </a:p>
          <a:p>
            <a:r>
              <a:rPr lang="es-CO" b="1" dirty="0"/>
              <a:t>RESPONSABLE: </a:t>
            </a:r>
            <a:r>
              <a:rPr lang="es-CO" dirty="0"/>
              <a:t>Área  de Salud ocupacional y COPASO.</a:t>
            </a:r>
          </a:p>
          <a:p>
            <a:r>
              <a:rPr lang="es-CO" b="1" dirty="0"/>
              <a:t>BENEFICIARIOS: </a:t>
            </a:r>
            <a:r>
              <a:rPr lang="es-CO" dirty="0"/>
              <a:t>Todos los colaboradores se producción integral</a:t>
            </a:r>
          </a:p>
          <a:p>
            <a:r>
              <a:rPr lang="es-CO" b="1" dirty="0"/>
              <a:t>RECURSOS: </a:t>
            </a:r>
            <a:r>
              <a:rPr lang="es-CO" dirty="0"/>
              <a:t>Sede de brigada de emergencia, aulas de capacitaciones, extintores y demás elementos necesarios para desarrollar las actividades de capacitación.</a:t>
            </a:r>
          </a:p>
          <a:p>
            <a:r>
              <a:rPr lang="es-CO" b="1" dirty="0"/>
              <a:t>DURACION:</a:t>
            </a:r>
            <a:r>
              <a:rPr lang="es-CO" dirty="0"/>
              <a:t> 2 meses.</a:t>
            </a:r>
          </a:p>
          <a:p>
            <a:r>
              <a:rPr lang="es-CO" b="1" dirty="0"/>
              <a:t>EVALUACION: </a:t>
            </a:r>
            <a:r>
              <a:rPr lang="es-CO" dirty="0"/>
              <a:t>Formato de evaluación del evento.</a:t>
            </a:r>
          </a:p>
          <a:p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O" b="1" dirty="0"/>
              <a:t>SALUD OCUPACIONAL</a:t>
            </a:r>
            <a:endParaRPr lang="es-CO" dirty="0"/>
          </a:p>
          <a:p>
            <a:r>
              <a:rPr lang="es-CO" b="1" dirty="0"/>
              <a:t>ACTIVIDAD 2</a:t>
            </a:r>
            <a:endParaRPr lang="es-CO" b="1" i="1" dirty="0"/>
          </a:p>
          <a:p>
            <a:r>
              <a:rPr lang="es-CO" dirty="0"/>
              <a:t>Programar y realizar simulacros de evacuación y eventos adversos.</a:t>
            </a:r>
          </a:p>
          <a:p>
            <a:r>
              <a:rPr lang="es-CO" b="1" dirty="0"/>
              <a:t>RESPONSABLE: </a:t>
            </a:r>
            <a:r>
              <a:rPr lang="es-CO" dirty="0"/>
              <a:t>Área  de Salud ocupacional, ARL SURA, COPASO</a:t>
            </a:r>
          </a:p>
          <a:p>
            <a:r>
              <a:rPr lang="es-CO" b="1" dirty="0"/>
              <a:t>BENEFICIARIOS: </a:t>
            </a:r>
            <a:r>
              <a:rPr lang="es-CO" dirty="0"/>
              <a:t>Todos los colaboradores de producción integral </a:t>
            </a:r>
          </a:p>
          <a:p>
            <a:r>
              <a:rPr lang="es-CO" b="1" dirty="0"/>
              <a:t>RECURSOS: </a:t>
            </a:r>
            <a:r>
              <a:rPr lang="es-CO" dirty="0"/>
              <a:t>Radios telefónicos, camillas, vendajes, botiquín de primeros auxilios, maletín de fiscalía, las áreas en las cuales se va a realizar</a:t>
            </a:r>
          </a:p>
          <a:p>
            <a:r>
              <a:rPr lang="es-CO" b="1" dirty="0"/>
              <a:t>DURACION:</a:t>
            </a:r>
            <a:r>
              <a:rPr lang="es-CO" dirty="0"/>
              <a:t> Realizar 2 simulacros al año (semestral).</a:t>
            </a:r>
          </a:p>
          <a:p>
            <a:r>
              <a:rPr lang="es-CO" b="1" dirty="0"/>
              <a:t>EVALUACION: </a:t>
            </a:r>
            <a:r>
              <a:rPr lang="es-CO" dirty="0"/>
              <a:t>Formato de evaluación del evento.</a:t>
            </a:r>
          </a:p>
          <a:p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b="1" dirty="0" smtClean="0">
                <a:latin typeface="Arial" pitchFamily="34" charset="0"/>
                <a:cs typeface="Arial" pitchFamily="34" charset="0"/>
              </a:rPr>
              <a:t>Incentivos</a:t>
            </a:r>
          </a:p>
          <a:p>
            <a:pPr>
              <a:buNone/>
            </a:pPr>
            <a:r>
              <a:rPr lang="es-CO" b="1" dirty="0" smtClean="0">
                <a:latin typeface="Arial" pitchFamily="34" charset="0"/>
                <a:cs typeface="Arial" pitchFamily="34" charset="0"/>
              </a:rPr>
              <a:t>Objetivos: </a:t>
            </a:r>
            <a:r>
              <a:rPr lang="es-CO" dirty="0"/>
              <a:t>Propiciar condiciones en el ambiente de trabajo que favorezcan el desarrollo de la creatividad, la identidad, la participación y la seguridad laboral de los empleados, así como la eficacia,  eficiencia y efectividad en su desempeño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b="1" dirty="0"/>
              <a:t>INCENTIVO</a:t>
            </a:r>
            <a:endParaRPr lang="es-CO" dirty="0"/>
          </a:p>
          <a:p>
            <a:r>
              <a:rPr lang="es-CO" b="1" dirty="0"/>
              <a:t>ACTIVIDAD 1</a:t>
            </a:r>
            <a:endParaRPr lang="es-CO" b="1" i="1" dirty="0"/>
          </a:p>
          <a:p>
            <a:r>
              <a:rPr lang="es-CO" dirty="0"/>
              <a:t>Dar un reconocimiento  público a los empleados y directivos por los años de servicios prestados; 05,10, 15, 20, 25, 30, 35 o más años.</a:t>
            </a:r>
          </a:p>
          <a:p>
            <a:r>
              <a:rPr lang="es-CO" b="1" dirty="0" smtClean="0"/>
              <a:t>RESPONSABLE: Área</a:t>
            </a:r>
            <a:r>
              <a:rPr lang="es-CO" dirty="0" smtClean="0"/>
              <a:t>  </a:t>
            </a:r>
            <a:r>
              <a:rPr lang="es-CO" dirty="0"/>
              <a:t>de gestión del talento humano.</a:t>
            </a:r>
          </a:p>
          <a:p>
            <a:r>
              <a:rPr lang="es-CO" b="1" dirty="0" smtClean="0"/>
              <a:t>BENEFICIARIOS: Todos</a:t>
            </a:r>
            <a:r>
              <a:rPr lang="es-CO" dirty="0" smtClean="0"/>
              <a:t> </a:t>
            </a:r>
            <a:r>
              <a:rPr lang="es-CO" dirty="0"/>
              <a:t>los colaboradores de producción integral.</a:t>
            </a:r>
          </a:p>
          <a:p>
            <a:r>
              <a:rPr lang="es-CO" b="1" dirty="0" smtClean="0"/>
              <a:t>RECURSOS: Auditorio</a:t>
            </a:r>
            <a:r>
              <a:rPr lang="es-CO" dirty="0" smtClean="0"/>
              <a:t> </a:t>
            </a:r>
            <a:r>
              <a:rPr lang="es-CO" dirty="0"/>
              <a:t>sede administrativa, medalla de reconocimiento, comida de celebración.</a:t>
            </a:r>
          </a:p>
          <a:p>
            <a:r>
              <a:rPr lang="es-CO" b="1" dirty="0"/>
              <a:t>DURACION</a:t>
            </a:r>
            <a:r>
              <a:rPr lang="es-CO" b="1" dirty="0" smtClean="0"/>
              <a:t>: </a:t>
            </a:r>
            <a:r>
              <a:rPr lang="es-CO" dirty="0" smtClean="0"/>
              <a:t>Cada </a:t>
            </a:r>
            <a:r>
              <a:rPr lang="es-CO" dirty="0"/>
              <a:t>año cumplido.</a:t>
            </a:r>
          </a:p>
          <a:p>
            <a:r>
              <a:rPr lang="es-CO" b="1" dirty="0" err="1" smtClean="0"/>
              <a:t>EVALUACION:</a:t>
            </a:r>
            <a:r>
              <a:rPr lang="es-CO" dirty="0" err="1" smtClean="0"/>
              <a:t>Formato</a:t>
            </a:r>
            <a:r>
              <a:rPr lang="es-CO" dirty="0" smtClean="0"/>
              <a:t> </a:t>
            </a:r>
            <a:r>
              <a:rPr lang="es-CO" dirty="0"/>
              <a:t>de evaluación del evento.</a:t>
            </a:r>
          </a:p>
          <a:p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b="1" dirty="0"/>
              <a:t>INCENTIVO</a:t>
            </a:r>
            <a:endParaRPr lang="es-CO" dirty="0"/>
          </a:p>
          <a:p>
            <a:r>
              <a:rPr lang="es-CO" b="1" dirty="0"/>
              <a:t>ACTIVIDAD 2</a:t>
            </a:r>
            <a:endParaRPr lang="es-CO" b="1" i="1" dirty="0"/>
          </a:p>
          <a:p>
            <a:r>
              <a:rPr lang="es-CO" dirty="0"/>
              <a:t>Brindar  la oportunidad a los empleados de producción integral  de participar en procesos de selección para otros puestos de trabajo. Y así poder lograr un ascenso dentro de la organización. </a:t>
            </a:r>
          </a:p>
          <a:p>
            <a:r>
              <a:rPr lang="es-CO" b="1" dirty="0" smtClean="0"/>
              <a:t>RESPONSABLE: Área</a:t>
            </a:r>
            <a:r>
              <a:rPr lang="es-CO" dirty="0" smtClean="0"/>
              <a:t> </a:t>
            </a:r>
            <a:r>
              <a:rPr lang="es-CO" dirty="0"/>
              <a:t>de gestión del talento humano.</a:t>
            </a:r>
          </a:p>
          <a:p>
            <a:r>
              <a:rPr lang="es-CO" b="1" dirty="0" smtClean="0"/>
              <a:t>BENEFICIARIOS: Todo</a:t>
            </a:r>
            <a:r>
              <a:rPr lang="es-CO" dirty="0" smtClean="0"/>
              <a:t> </a:t>
            </a:r>
            <a:r>
              <a:rPr lang="es-CO" dirty="0"/>
              <a:t>el personal de producción integral</a:t>
            </a:r>
          </a:p>
          <a:p>
            <a:r>
              <a:rPr lang="es-CO" b="1" dirty="0" smtClean="0"/>
              <a:t>RECURSOS: Afiches</a:t>
            </a:r>
            <a:r>
              <a:rPr lang="es-CO" dirty="0" smtClean="0"/>
              <a:t> </a:t>
            </a:r>
            <a:r>
              <a:rPr lang="es-CO" dirty="0"/>
              <a:t>de publicación de convocatoria, correo interno, intranet.</a:t>
            </a:r>
          </a:p>
          <a:p>
            <a:r>
              <a:rPr lang="es-CO" b="1" dirty="0"/>
              <a:t>DURACION:</a:t>
            </a:r>
            <a:r>
              <a:rPr lang="es-CO" dirty="0"/>
              <a:t> Todo el año  o cuando se presenten  vacantes.</a:t>
            </a:r>
          </a:p>
          <a:p>
            <a:r>
              <a:rPr lang="es-CO" b="1" dirty="0"/>
              <a:t>EVALUACION</a:t>
            </a:r>
            <a:r>
              <a:rPr lang="es-CO" b="1" dirty="0" smtClean="0"/>
              <a:t>: </a:t>
            </a:r>
            <a:r>
              <a:rPr lang="es-CO" dirty="0" smtClean="0"/>
              <a:t>Formato </a:t>
            </a:r>
            <a:r>
              <a:rPr lang="es-CO" dirty="0"/>
              <a:t>de evalúan del  evento.</a:t>
            </a:r>
          </a:p>
          <a:p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b="1" dirty="0" smtClean="0">
                <a:latin typeface="Arial" pitchFamily="34" charset="0"/>
                <a:cs typeface="Arial" pitchFamily="34" charset="0"/>
              </a:rPr>
              <a:t>Estilos de dirección</a:t>
            </a:r>
          </a:p>
          <a:p>
            <a:pPr>
              <a:buNone/>
            </a:pPr>
            <a:r>
              <a:rPr lang="es-CO" b="1" dirty="0" smtClean="0">
                <a:latin typeface="Arial" pitchFamily="34" charset="0"/>
                <a:cs typeface="Arial" pitchFamily="34" charset="0"/>
              </a:rPr>
              <a:t>    Objetivo: </a:t>
            </a:r>
            <a:r>
              <a:rPr lang="es-CO" dirty="0"/>
              <a:t>Identificar las formas de dirección que ejerce el personal de la organización, sus estilos de supervisión, gerencia, coordinación y control.  </a:t>
            </a:r>
            <a:endParaRPr lang="es-CO" dirty="0" smtClean="0"/>
          </a:p>
          <a:p>
            <a:pPr>
              <a:buNone/>
            </a:pPr>
            <a:r>
              <a:rPr lang="es-CO" dirty="0" smtClean="0"/>
              <a:t>    Para </a:t>
            </a:r>
            <a:r>
              <a:rPr lang="es-CO" dirty="0"/>
              <a:t>que la supervisión y el control aporten positivamente a la calidad de vida laboral, esta se  realizara con sentido pedagógico, permitiendo la  participación de todos los colaboradores.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b="1" dirty="0"/>
              <a:t>ESTILOS DE DIRECCCION</a:t>
            </a:r>
            <a:endParaRPr lang="es-CO" dirty="0"/>
          </a:p>
          <a:p>
            <a:r>
              <a:rPr lang="es-CO" b="1" dirty="0"/>
              <a:t>ACTIVIDAD 1</a:t>
            </a:r>
            <a:endParaRPr lang="es-CO" b="1" i="1" dirty="0"/>
          </a:p>
          <a:p>
            <a:r>
              <a:rPr lang="es-CO" dirty="0"/>
              <a:t>Realizar un  taller en Habilidades Gerenciales, tales como liderazgo, comunicación, relaciones interpersonales, toma de decisiones.</a:t>
            </a:r>
          </a:p>
          <a:p>
            <a:r>
              <a:rPr lang="es-CO" b="1" dirty="0"/>
              <a:t>RESPONSABLE: </a:t>
            </a:r>
            <a:r>
              <a:rPr lang="es-CO" dirty="0"/>
              <a:t>Capacitador Comfama.</a:t>
            </a:r>
          </a:p>
          <a:p>
            <a:r>
              <a:rPr lang="es-CO" b="1" dirty="0"/>
              <a:t>BENEFICIARIOS: </a:t>
            </a:r>
            <a:r>
              <a:rPr lang="es-CO" dirty="0"/>
              <a:t>Jefes, ingenieros </a:t>
            </a:r>
            <a:r>
              <a:rPr lang="es-CO" dirty="0" smtClean="0"/>
              <a:t>y Tecnólogos </a:t>
            </a:r>
            <a:r>
              <a:rPr lang="es-CO" dirty="0"/>
              <a:t>con personal a cargo.</a:t>
            </a:r>
          </a:p>
          <a:p>
            <a:r>
              <a:rPr lang="es-CO" b="1" dirty="0" smtClean="0"/>
              <a:t>RECURSOS: Formatos</a:t>
            </a:r>
            <a:r>
              <a:rPr lang="es-CO" dirty="0" smtClean="0"/>
              <a:t> </a:t>
            </a:r>
            <a:r>
              <a:rPr lang="es-CO" dirty="0"/>
              <a:t>de aplicación  para la identificación  de estilos de liderazgo, Auditorio de la sede administrativa de producción integral, video </a:t>
            </a:r>
            <a:r>
              <a:rPr lang="es-CO" dirty="0" err="1"/>
              <a:t>Beam</a:t>
            </a:r>
            <a:r>
              <a:rPr lang="es-CO" dirty="0"/>
              <a:t>, Equipo de audio, Refrigerio.</a:t>
            </a:r>
          </a:p>
          <a:p>
            <a:r>
              <a:rPr lang="es-CO" b="1" dirty="0"/>
              <a:t>DURACION:</a:t>
            </a:r>
            <a:r>
              <a:rPr lang="es-CO" dirty="0"/>
              <a:t>2 capacitaciones semanales durante 1 mes, la  jornada de 8:00 am a 5:00 pm.</a:t>
            </a:r>
          </a:p>
          <a:p>
            <a:r>
              <a:rPr lang="es-CO" b="1" dirty="0"/>
              <a:t>EVALUACION: </a:t>
            </a:r>
            <a:r>
              <a:rPr lang="es-CO" dirty="0"/>
              <a:t>Encuesta de evaluación de las actividades.</a:t>
            </a:r>
          </a:p>
          <a:p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377940" cy="1293028"/>
          </a:xfrm>
        </p:spPr>
        <p:txBody>
          <a:bodyPr/>
          <a:lstStyle/>
          <a:p>
            <a:r>
              <a:rPr lang="es-CO" dirty="0" smtClean="0"/>
              <a:t>Cronograma 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87717"/>
              </p:ext>
            </p:extLst>
          </p:nvPr>
        </p:nvGraphicFramePr>
        <p:xfrm>
          <a:off x="683568" y="1484784"/>
          <a:ext cx="8064893" cy="53732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36726"/>
                <a:gridCol w="584604"/>
                <a:gridCol w="583779"/>
                <a:gridCol w="587078"/>
                <a:gridCol w="535955"/>
                <a:gridCol w="549148"/>
                <a:gridCol w="508745"/>
                <a:gridCol w="489780"/>
                <a:gridCol w="554094"/>
                <a:gridCol w="508745"/>
                <a:gridCol w="526887"/>
                <a:gridCol w="535955"/>
                <a:gridCol w="463397"/>
              </a:tblGrid>
              <a:tr h="569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TEMA</a:t>
                      </a:r>
                      <a:endParaRPr lang="es-CO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ENE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FEB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MAR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ABR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MAY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JUN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JUL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AGO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SEP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OCT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NOV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DIC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</a:tr>
              <a:tr h="417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Alimento a los colaboradores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</a:tr>
              <a:tr h="417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Bebida a los colaboradores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</a:tr>
              <a:tr h="626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Caminata ecológica para colaboradores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</a:tr>
              <a:tr h="626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Torneos de futbol para los colaboradores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</a:tr>
              <a:tr h="417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Brigadas de emergencia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</a:tr>
              <a:tr h="838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Simulacros de evacuación y eventos adversos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</a:tr>
              <a:tr h="625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Reconocimiento a los empleados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</a:tr>
              <a:tr h="417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Oportunidad de ascenso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</a:tr>
              <a:tr h="417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Taller de habilidades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 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956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O" dirty="0" smtClean="0"/>
              <a:t>Elaborado Por:</a:t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/>
              <a:t> </a:t>
            </a:r>
            <a:r>
              <a:rPr lang="es-CO" dirty="0" smtClean="0"/>
              <a:t> Angie Dahiana García</a:t>
            </a:r>
          </a:p>
          <a:p>
            <a:pPr>
              <a:buNone/>
            </a:pPr>
            <a:r>
              <a:rPr lang="es-CO" dirty="0"/>
              <a:t> </a:t>
            </a:r>
            <a:r>
              <a:rPr lang="es-CO" dirty="0" smtClean="0"/>
              <a:t> Daniel Sánchez Franco</a:t>
            </a:r>
          </a:p>
          <a:p>
            <a:pPr>
              <a:buNone/>
            </a:pPr>
            <a:r>
              <a:rPr lang="es-CO" dirty="0"/>
              <a:t> </a:t>
            </a:r>
            <a:r>
              <a:rPr lang="es-CO" dirty="0" smtClean="0"/>
              <a:t> Kelly Vannesa López</a:t>
            </a:r>
          </a:p>
          <a:p>
            <a:pPr>
              <a:buNone/>
            </a:pPr>
            <a:r>
              <a:rPr lang="es-CO" dirty="0"/>
              <a:t> </a:t>
            </a:r>
            <a:r>
              <a:rPr lang="es-CO" dirty="0" smtClean="0"/>
              <a:t> Yulieth Vanessa Ramírez</a:t>
            </a:r>
          </a:p>
          <a:p>
            <a:pPr>
              <a:buNone/>
            </a:pPr>
            <a:endParaRPr lang="es-CO" dirty="0"/>
          </a:p>
          <a:p>
            <a:pPr>
              <a:buNone/>
            </a:pPr>
            <a:r>
              <a:rPr lang="es-CO" dirty="0" smtClean="0"/>
              <a:t>656752</a:t>
            </a:r>
            <a:endParaRPr lang="es-CO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Presupuesto 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024838"/>
              </p:ext>
            </p:extLst>
          </p:nvPr>
        </p:nvGraphicFramePr>
        <p:xfrm>
          <a:off x="611561" y="1772814"/>
          <a:ext cx="8280918" cy="48965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74363"/>
                <a:gridCol w="1340799"/>
                <a:gridCol w="1464287"/>
                <a:gridCol w="1584521"/>
                <a:gridCol w="1216948"/>
              </a:tblGrid>
              <a:tr h="583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DESCRIPCION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UNIDAD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CANTIDAD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COSTO UNITARIO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COSTO TOTAL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282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Guías turísticos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50.000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200.000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82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Refrigerios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80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40.000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3.200.000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82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Transporte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80.000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320.000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82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Uniformes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20.000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400.000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82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Arbitro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30.000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60.000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82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Alquiler cancha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10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50.000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500.000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82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alimentos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20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7200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800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5.760.000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82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Bebidas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20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7200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500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3.600.000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82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Radios telefónicos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20.000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80.000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627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Botiquín de primeros auxilios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15.000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15.000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82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Camillas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45.000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90.000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82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Medallas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3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5.000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15.000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58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TOTALES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72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9812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14.530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>
                          <a:effectLst/>
                        </a:rPr>
                        <a:t>356.300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14.240.000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331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Planteamiento del problema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No hay suficientes actividades en el programa de bienestar social laboral que satisfagan a los colaboradores totalmente. </a:t>
            </a:r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Objetivo general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/>
              <a:t>    Diseñar </a:t>
            </a:r>
            <a:r>
              <a:rPr lang="es-CO" dirty="0"/>
              <a:t>una propuesta  para el mejoramiento de </a:t>
            </a:r>
            <a:r>
              <a:rPr lang="es-CO" dirty="0" smtClean="0"/>
              <a:t>las actividades </a:t>
            </a:r>
            <a:r>
              <a:rPr lang="es-CO" dirty="0"/>
              <a:t>del área de bienestar social laboral, teniendo en cuenta las debilidades y </a:t>
            </a:r>
            <a:r>
              <a:rPr lang="es-CO" dirty="0" smtClean="0"/>
              <a:t>fortalezas de la empresa </a:t>
            </a:r>
            <a:r>
              <a:rPr lang="es-CO" dirty="0"/>
              <a:t>en cuanto a las necesidades de los colaboradores de producción integral LTDA, permitiendo beneficiar el desarrollo integral del empleado y sus familias.</a:t>
            </a:r>
          </a:p>
          <a:p>
            <a:pPr>
              <a:buNone/>
            </a:pPr>
            <a:endParaRPr lang="es-CO" dirty="0"/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Objetivos específicos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s-CO" dirty="0"/>
          </a:p>
          <a:p>
            <a:pPr lvl="0"/>
            <a:r>
              <a:rPr lang="es-CO" sz="3400" dirty="0">
                <a:latin typeface="Arial" pitchFamily="34" charset="0"/>
                <a:cs typeface="Arial" pitchFamily="34" charset="0"/>
              </a:rPr>
              <a:t>Indagar sobre las necesidades del personal de la organización por medio de la aplicación de una lista de chequeo a una parte de los empleados, recolectando la información necesaria que permita definir qué </a:t>
            </a:r>
            <a:r>
              <a:rPr lang="es-CO" sz="3400" dirty="0" smtClean="0">
                <a:latin typeface="Arial" pitchFamily="34" charset="0"/>
                <a:cs typeface="Arial" pitchFamily="34" charset="0"/>
              </a:rPr>
              <a:t>actividades</a:t>
            </a:r>
            <a:r>
              <a:rPr lang="es-CO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3400" dirty="0">
                <a:latin typeface="Arial" pitchFamily="34" charset="0"/>
                <a:cs typeface="Arial" pitchFamily="34" charset="0"/>
              </a:rPr>
              <a:t>se implementan y cuáles no.</a:t>
            </a:r>
          </a:p>
          <a:p>
            <a:pPr>
              <a:buNone/>
            </a:pPr>
            <a:endParaRPr lang="es-CO" sz="3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O" sz="3400" dirty="0">
                <a:latin typeface="Arial" pitchFamily="34" charset="0"/>
                <a:cs typeface="Arial" pitchFamily="34" charset="0"/>
              </a:rPr>
              <a:t>Identificar las necesidades específicas de  los colaboradores con la información obtenida para diagnosticar el nivel de satisfacción en los empleados</a:t>
            </a:r>
            <a:r>
              <a:rPr lang="es-CO" sz="3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buNone/>
            </a:pPr>
            <a:r>
              <a:rPr lang="es-CO" sz="3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s-CO" sz="3400" dirty="0">
                <a:latin typeface="Arial" pitchFamily="34" charset="0"/>
                <a:cs typeface="Arial" pitchFamily="34" charset="0"/>
              </a:rPr>
              <a:t>Diseñar actividades  para el programa de bienestar social laboral, con base en  las necesidades identificadas, buscando mejorar los niveles de satisfacción de los colaboradores.</a:t>
            </a:r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Actividades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400" b="1" dirty="0" smtClean="0"/>
              <a:t>Recreación y cultura</a:t>
            </a:r>
          </a:p>
          <a:p>
            <a:pPr>
              <a:buNone/>
            </a:pPr>
            <a:r>
              <a:rPr lang="es-CO" sz="2400" b="1" dirty="0" smtClean="0"/>
              <a:t>Objetivo</a:t>
            </a:r>
            <a:r>
              <a:rPr lang="es-CO" sz="2400" b="1" dirty="0" smtClean="0">
                <a:cs typeface="Arial" pitchFamily="34" charset="0"/>
              </a:rPr>
              <a:t>: </a:t>
            </a:r>
            <a:r>
              <a:rPr lang="es-CO" sz="2400" dirty="0">
                <a:cs typeface="Arial" pitchFamily="34" charset="0"/>
              </a:rPr>
              <a:t>Fomentar la práctica deportiva y cultural, mediante la integración en actividades de diferentes disciplinas deportivas generando espacios de interacción a nivel competitivo</a:t>
            </a:r>
            <a:r>
              <a:rPr lang="es-CO" sz="2400" dirty="0" smtClean="0">
                <a:cs typeface="Arial" pitchFamily="34" charset="0"/>
              </a:rPr>
              <a:t>.</a:t>
            </a:r>
          </a:p>
          <a:p>
            <a:pPr>
              <a:buNone/>
            </a:pPr>
            <a:endParaRPr lang="es-CO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O" b="1" dirty="0"/>
              <a:t>RECREACION Y CULTURA</a:t>
            </a:r>
            <a:endParaRPr lang="es-CO" dirty="0"/>
          </a:p>
          <a:p>
            <a:r>
              <a:rPr lang="es-CO" b="1" dirty="0"/>
              <a:t>ACTIVIDAD  1</a:t>
            </a:r>
            <a:endParaRPr lang="es-CO" b="1" i="1" dirty="0"/>
          </a:p>
          <a:p>
            <a:r>
              <a:rPr lang="es-CO" dirty="0"/>
              <a:t>Realizar caminatas ecológicas  en las cuales participen  empleados y familiares,  se realicen recorridos y se aprenda de lugares ecológicos.</a:t>
            </a:r>
          </a:p>
          <a:p>
            <a:r>
              <a:rPr lang="es-CO" b="1" dirty="0"/>
              <a:t>RESPONSABLE:</a:t>
            </a:r>
            <a:r>
              <a:rPr lang="es-CO" dirty="0"/>
              <a:t> Área de bienestar laboral.</a:t>
            </a:r>
          </a:p>
          <a:p>
            <a:r>
              <a:rPr lang="es-CO" b="1" dirty="0" smtClean="0"/>
              <a:t>BENEFICIARIOS: Empleados</a:t>
            </a:r>
            <a:r>
              <a:rPr lang="es-CO" dirty="0" smtClean="0"/>
              <a:t>, </a:t>
            </a:r>
            <a:r>
              <a:rPr lang="es-CO" dirty="0"/>
              <a:t>familiares.</a:t>
            </a:r>
          </a:p>
          <a:p>
            <a:r>
              <a:rPr lang="es-CO" b="1" dirty="0"/>
              <a:t>RECURSOS: </a:t>
            </a:r>
            <a:r>
              <a:rPr lang="es-CO" dirty="0"/>
              <a:t>Recurso humano (guías turísticos), refrigerios, transporte de desplazamiento hacia el lugar.</a:t>
            </a:r>
          </a:p>
          <a:p>
            <a:r>
              <a:rPr lang="es-CO" b="1" dirty="0"/>
              <a:t>DURACION:</a:t>
            </a:r>
            <a:r>
              <a:rPr lang="es-CO" dirty="0"/>
              <a:t>  4  cada año </a:t>
            </a:r>
          </a:p>
          <a:p>
            <a:r>
              <a:rPr lang="es-CO" b="1" dirty="0"/>
              <a:t>EVALUACION</a:t>
            </a:r>
            <a:r>
              <a:rPr lang="es-CO" b="1" dirty="0" smtClean="0"/>
              <a:t>: </a:t>
            </a:r>
            <a:r>
              <a:rPr lang="es-CO" dirty="0" smtClean="0"/>
              <a:t>Encuesta </a:t>
            </a:r>
            <a:r>
              <a:rPr lang="es-CO" dirty="0"/>
              <a:t>de satisfacción del </a:t>
            </a:r>
            <a:r>
              <a:rPr lang="es-CO" dirty="0" smtClean="0"/>
              <a:t>programa.</a:t>
            </a:r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b="1" dirty="0"/>
              <a:t>RECREACION Y CULTURA</a:t>
            </a:r>
            <a:endParaRPr lang="es-CO" dirty="0"/>
          </a:p>
          <a:p>
            <a:r>
              <a:rPr lang="es-CO" b="1" dirty="0"/>
              <a:t>ACTIVIDAD  2</a:t>
            </a:r>
            <a:endParaRPr lang="es-CO" b="1" i="1" dirty="0"/>
          </a:p>
          <a:p>
            <a:r>
              <a:rPr lang="es-CO" dirty="0"/>
              <a:t>Realizar dos torneos de futbol al año donde se puedan elegir el 1 puesto y premiarlos  con bonos para realizar compras.</a:t>
            </a:r>
          </a:p>
          <a:p>
            <a:r>
              <a:rPr lang="es-CO" b="1" dirty="0"/>
              <a:t>RESPONSABLE:</a:t>
            </a:r>
            <a:r>
              <a:rPr lang="es-CO" dirty="0"/>
              <a:t> Área de bienestar laboral.</a:t>
            </a:r>
          </a:p>
          <a:p>
            <a:r>
              <a:rPr lang="es-CO" b="1" dirty="0"/>
              <a:t>BENEFICIARIOS:</a:t>
            </a:r>
            <a:r>
              <a:rPr lang="es-CO" dirty="0"/>
              <a:t> Empleados.</a:t>
            </a:r>
          </a:p>
          <a:p>
            <a:r>
              <a:rPr lang="es-CO" b="1" dirty="0"/>
              <a:t>RECURSOS:</a:t>
            </a:r>
            <a:r>
              <a:rPr lang="es-CO" dirty="0"/>
              <a:t> Canchas de futbol.</a:t>
            </a:r>
          </a:p>
          <a:p>
            <a:r>
              <a:rPr lang="es-CO" b="1" dirty="0"/>
              <a:t>DURACION:</a:t>
            </a:r>
            <a:r>
              <a:rPr lang="es-CO" dirty="0"/>
              <a:t> 1 torneo cada 6 meses.</a:t>
            </a:r>
          </a:p>
          <a:p>
            <a:r>
              <a:rPr lang="es-CO" b="1" dirty="0" err="1"/>
              <a:t>EVALUACION:</a:t>
            </a:r>
            <a:r>
              <a:rPr lang="es-CO" dirty="0" err="1"/>
              <a:t>Encuesta</a:t>
            </a:r>
            <a:r>
              <a:rPr lang="es-CO" dirty="0"/>
              <a:t> de satisfacción del evento.</a:t>
            </a:r>
          </a:p>
          <a:p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b="1" dirty="0" smtClean="0">
                <a:latin typeface="Arial" pitchFamily="34" charset="0"/>
                <a:cs typeface="Arial" pitchFamily="34" charset="0"/>
              </a:rPr>
              <a:t>Alimentación.</a:t>
            </a:r>
          </a:p>
          <a:p>
            <a:pPr>
              <a:buNone/>
            </a:pPr>
            <a:r>
              <a:rPr lang="es-CO" b="1" dirty="0" smtClean="0">
                <a:latin typeface="Arial" pitchFamily="34" charset="0"/>
                <a:cs typeface="Arial" pitchFamily="34" charset="0"/>
              </a:rPr>
              <a:t>Objetivo:</a:t>
            </a:r>
            <a:r>
              <a:rPr lang="es-CO" b="1" dirty="0">
                <a:latin typeface="Arial" pitchFamily="34" charset="0"/>
                <a:cs typeface="Arial" pitchFamily="34" charset="0"/>
              </a:rPr>
              <a:t> </a:t>
            </a:r>
            <a:r>
              <a:rPr lang="es-CO" dirty="0"/>
              <a:t>Fomentar la buena alimentación y bebida para los colaboradores y que así estén satisfechos con el trabajo, mediante diferentes alimentos según la hora o el turno de estos; como jugos, pasteles, café, sopas, entre otros</a:t>
            </a:r>
            <a:endParaRPr lang="es-CO" dirty="0" smtClean="0"/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392</TotalTime>
  <Words>1064</Words>
  <Application>Microsoft Office PowerPoint</Application>
  <PresentationFormat>Presentación en pantalla (4:3)</PresentationFormat>
  <Paragraphs>311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Estela de condensación</vt:lpstr>
      <vt:lpstr>PROPUESTA DE BIENESTAR SOCIAL LABORAL.</vt:lpstr>
      <vt:lpstr>Elaborado Por: </vt:lpstr>
      <vt:lpstr>Planteamiento del problema </vt:lpstr>
      <vt:lpstr>Objetivo general</vt:lpstr>
      <vt:lpstr>Objetivos específicos</vt:lpstr>
      <vt:lpstr>Actividades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Cronograma </vt:lpstr>
      <vt:lpstr>Presupuesto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BIENESTAR SOCIAL LABORAL.</dc:title>
  <dc:creator>Usuario</dc:creator>
  <cp:lastModifiedBy>yohn edison osorio fernandez</cp:lastModifiedBy>
  <cp:revision>28</cp:revision>
  <dcterms:created xsi:type="dcterms:W3CDTF">2015-03-21T16:22:42Z</dcterms:created>
  <dcterms:modified xsi:type="dcterms:W3CDTF">2015-03-24T20:27:33Z</dcterms:modified>
</cp:coreProperties>
</file>